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5" r:id="rId2"/>
    <p:sldId id="267" r:id="rId3"/>
    <p:sldId id="266" r:id="rId4"/>
    <p:sldId id="268" r:id="rId5"/>
    <p:sldId id="264" r:id="rId6"/>
    <p:sldId id="261" r:id="rId7"/>
    <p:sldId id="262" r:id="rId8"/>
    <p:sldId id="289" r:id="rId9"/>
    <p:sldId id="290" r:id="rId10"/>
    <p:sldId id="291" r:id="rId11"/>
    <p:sldId id="292" r:id="rId12"/>
    <p:sldId id="293" r:id="rId13"/>
    <p:sldId id="294" r:id="rId14"/>
    <p:sldId id="283" r:id="rId15"/>
    <p:sldId id="285" r:id="rId16"/>
    <p:sldId id="287" r:id="rId17"/>
    <p:sldId id="295" r:id="rId18"/>
    <p:sldId id="281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1B7EF65-6B7B-135B-2E3A-8C2D40DD6B28}" name="Ashley Wimer" initials="AW" userId="Ashley Wim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2234"/>
    <a:srgbClr val="F0ECE2"/>
    <a:srgbClr val="2F2F30"/>
    <a:srgbClr val="E5D7DC"/>
    <a:srgbClr val="B995A1"/>
    <a:srgbClr val="FFEDD8"/>
    <a:srgbClr val="F58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91540" autoAdjust="0"/>
  </p:normalViewPr>
  <p:slideViewPr>
    <p:cSldViewPr snapToGrid="0">
      <p:cViewPr varScale="1">
        <p:scale>
          <a:sx n="94" d="100"/>
          <a:sy n="94" d="100"/>
        </p:scale>
        <p:origin x="21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199D6-DBFC-4A0F-A90C-438AC8A9CDB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73B0-576A-499F-B732-34199353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2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C73B0-576A-499F-B732-34199353B5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7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878A1-9F03-4544-2758-413C9FDE42A1}"/>
              </a:ext>
            </a:extLst>
          </p:cNvPr>
          <p:cNvSpPr/>
          <p:nvPr userDrawn="1"/>
        </p:nvSpPr>
        <p:spPr>
          <a:xfrm>
            <a:off x="838200" y="-425302"/>
            <a:ext cx="10515600" cy="7426841"/>
          </a:xfrm>
          <a:prstGeom prst="rect">
            <a:avLst/>
          </a:prstGeom>
          <a:solidFill>
            <a:srgbClr val="602234">
              <a:alpha val="98000"/>
            </a:srgbClr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AB755-2B11-DEBF-428D-5D034002C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DB91E-5912-60CF-2C7C-8E7335C62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2AE0E-520C-56A7-CADA-A73BF968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FE520-0AB5-7C29-ACB1-8DD599737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D2014-9335-4400-93E0-637F6EB7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6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F37CD2-82B3-E4F2-1FD2-F5F79AE7D787}"/>
              </a:ext>
            </a:extLst>
          </p:cNvPr>
          <p:cNvSpPr/>
          <p:nvPr userDrawn="1"/>
        </p:nvSpPr>
        <p:spPr>
          <a:xfrm>
            <a:off x="5021943" y="-846591"/>
            <a:ext cx="7721600" cy="8541656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916F3-5B83-5A95-83AA-EFEDA537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0251-1AF8-8971-2104-42B96F995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D3E50-7363-08EE-B77C-0533EFBA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A7D9E-82B5-83A5-5AB4-E0421505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6DFD1-DCEB-F6CA-5447-FC7260B8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69039-DCB9-E48A-7F47-C4D9C7E5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9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6A933-4243-7275-260A-4433B9C2B010}"/>
              </a:ext>
            </a:extLst>
          </p:cNvPr>
          <p:cNvSpPr/>
          <p:nvPr userDrawn="1"/>
        </p:nvSpPr>
        <p:spPr>
          <a:xfrm>
            <a:off x="-181429" y="-452222"/>
            <a:ext cx="5181600" cy="8275422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7526C-F7A3-7FFB-5E45-FD443D39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EBB49-84D0-87BF-E7FF-FB07CCB18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76C50-14D7-0A5A-6E2F-C8402E069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5B5DD-3E8F-3735-FAB0-4C7AEDA4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676B8-B406-32B2-2627-D3CDC954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B38C4-0FC9-6093-5E59-68F30EB5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3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113771-C5BE-29A8-CC71-E94A0964A380}"/>
              </a:ext>
            </a:extLst>
          </p:cNvPr>
          <p:cNvSpPr/>
          <p:nvPr userDrawn="1"/>
        </p:nvSpPr>
        <p:spPr>
          <a:xfrm>
            <a:off x="838200" y="324293"/>
            <a:ext cx="10515600" cy="6251944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0D45A-A022-F98B-05D9-7A88DDA2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054227-635A-87ED-715E-54E834D2F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B6C0-CE3B-178C-5CE3-E65D278F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A5813-E815-F48E-F07F-94330FDF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EF8CE-F442-2C11-D5B5-777B2669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96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AE8E6-E1A6-6EDE-D9AD-02C0AD1C9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2094E-3D61-C6CF-00C6-1FA48DF9D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810BA-F762-D69B-A96D-E48AFC47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69BFA-82C2-8A47-B929-F3CAC0A8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2E85E-745E-CD55-9232-B3C25D70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9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8F9839-ACAC-9D92-0FC4-B90ACAB1FFF3}"/>
              </a:ext>
            </a:extLst>
          </p:cNvPr>
          <p:cNvSpPr/>
          <p:nvPr userDrawn="1"/>
        </p:nvSpPr>
        <p:spPr>
          <a:xfrm>
            <a:off x="838200" y="-885371"/>
            <a:ext cx="10515600" cy="8679542"/>
          </a:xfrm>
          <a:prstGeom prst="rect">
            <a:avLst/>
          </a:prstGeom>
          <a:solidFill>
            <a:srgbClr val="602234">
              <a:alpha val="98000"/>
            </a:srgbClr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7419E-6C83-4D1F-88C9-B12D34F7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6023D-9FBD-32E2-98C0-C239B259B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A715-9870-5F00-00D8-1260AFDE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655A1-2626-77F1-AFCA-92202A14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4F892-4A32-5E92-F2CC-93E91031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8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88A47-C474-7DF8-DF40-96DF0B960662}"/>
              </a:ext>
            </a:extLst>
          </p:cNvPr>
          <p:cNvSpPr/>
          <p:nvPr userDrawn="1"/>
        </p:nvSpPr>
        <p:spPr>
          <a:xfrm>
            <a:off x="838200" y="-885371"/>
            <a:ext cx="10515600" cy="8498114"/>
          </a:xfrm>
          <a:prstGeom prst="rect">
            <a:avLst/>
          </a:prstGeom>
          <a:solidFill>
            <a:srgbClr val="602234">
              <a:alpha val="98000"/>
            </a:srgbClr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4CA4A-E8F3-CA52-D3F2-0AB8B949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6DDEC-9871-2AAD-5A47-C7CB2022F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46C95-0191-F425-866C-2AF26D3F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33625-42BD-FB3A-EA11-3867A68A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28DDE-7542-8E70-546A-91C4E19C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E63F07-5FC3-6662-8C4F-EA0FB8CDDBCC}"/>
              </a:ext>
            </a:extLst>
          </p:cNvPr>
          <p:cNvSpPr/>
          <p:nvPr userDrawn="1"/>
        </p:nvSpPr>
        <p:spPr>
          <a:xfrm>
            <a:off x="838200" y="-660400"/>
            <a:ext cx="10515600" cy="8113486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FE094-2A48-2FE2-7973-FF3686CC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2D68-156A-10AD-9015-63263E155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17CC4-628A-8391-25B2-7E9E9D1D7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C74E6-0B13-0454-D70B-32BFD8B74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342F3-B60C-2906-9693-9712CD6B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4B17D-4083-B37D-BBC2-3055BAB8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87ABC-ACAE-BD3D-FE14-BE78B8D0691D}"/>
              </a:ext>
            </a:extLst>
          </p:cNvPr>
          <p:cNvSpPr/>
          <p:nvPr userDrawn="1"/>
        </p:nvSpPr>
        <p:spPr>
          <a:xfrm>
            <a:off x="838200" y="-936171"/>
            <a:ext cx="10515600" cy="8244114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AB77F-1304-1A7F-1AD7-ADE1D54C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61CB8-5E76-C565-6A13-37B3EF62D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936DB-03BF-78FE-7C55-DDA75C891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2CA25-33B8-8340-A359-E024D31C5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4F4C8-7E71-7D4A-6603-2B2C30D8F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77B2D-BCD6-0FAE-6CAC-2F109D4C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81AD6-DFB9-CED1-3C02-C362892E8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20B9E-DD0F-98B7-892D-ADE0BE67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3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824FBD-9697-6D2F-5FD6-9E151E608875}"/>
              </a:ext>
            </a:extLst>
          </p:cNvPr>
          <p:cNvSpPr/>
          <p:nvPr userDrawn="1"/>
        </p:nvSpPr>
        <p:spPr>
          <a:xfrm>
            <a:off x="838200" y="-333830"/>
            <a:ext cx="10515600" cy="7765143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F3239-6015-29C4-25EC-87D68A55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C49BF-D5AE-2570-0989-B826C20CD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B98AA-F438-B21E-DC5D-61B2E982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FBCF9-B104-8598-53AE-0709392B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0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8E6AA-AC5A-8B5B-321A-AD890192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19B05-790B-02D8-1810-53949763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BBA40-C821-DF8F-1F9D-3EE72FDF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38E6AA-AC5A-8B5B-321A-AD890192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19B05-790B-02D8-1810-53949763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BBA40-C821-DF8F-1F9D-3EE72FDF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E5429-121A-C98E-346B-68AB29D733C3}"/>
              </a:ext>
            </a:extLst>
          </p:cNvPr>
          <p:cNvSpPr/>
          <p:nvPr userDrawn="1"/>
        </p:nvSpPr>
        <p:spPr>
          <a:xfrm>
            <a:off x="838200" y="324293"/>
            <a:ext cx="10515600" cy="6251944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29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F37CD2-82B3-E4F2-1FD2-F5F79AE7D787}"/>
              </a:ext>
            </a:extLst>
          </p:cNvPr>
          <p:cNvSpPr/>
          <p:nvPr userDrawn="1"/>
        </p:nvSpPr>
        <p:spPr>
          <a:xfrm>
            <a:off x="-442685" y="-846591"/>
            <a:ext cx="5625874" cy="8541656"/>
          </a:xfrm>
          <a:prstGeom prst="rect">
            <a:avLst/>
          </a:prstGeom>
          <a:solidFill>
            <a:srgbClr val="602234"/>
          </a:solidFill>
          <a:ln w="76200">
            <a:solidFill>
              <a:srgbClr val="2F2F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916F3-5B83-5A95-83AA-EFEDA537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0251-1AF8-8971-2104-42B96F995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D3E50-7363-08EE-B77C-0533EFBA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A7D9E-82B5-83A5-5AB4-E04215056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FC2B-7264-478F-8840-2952AA9F8FA6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6DFD1-DCEB-F6CA-5447-FC7260B8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69039-DCB9-E48A-7F47-C4D9C7E5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print of style of a map">
            <a:extLst>
              <a:ext uri="{FF2B5EF4-FFF2-40B4-BE49-F238E27FC236}">
                <a16:creationId xmlns:a16="http://schemas.microsoft.com/office/drawing/2014/main" id="{9C0A1CF4-6AF7-456A-F00C-6ED28BD5C8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7265"/>
                    </a14:imgEffect>
                    <a14:imgEffect>
                      <a14:saturation sat="1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B995A1"/>
          </a:solidFill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8D948-495D-AED1-3558-AA605E6F6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FEDBA-401C-2D96-8F99-77E49BEB0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9062-5FF2-291A-7D7A-9EC8A1209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6FC2B-7264-478F-8840-2952AA9F8FA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40374-5040-BFDB-57CE-8D606C1B9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6EC5A-9474-844C-486D-C05ABB9CB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E3105-61B6-44DE-B70E-6E08CB2A9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61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0ECE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0ECE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0ECE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0ECE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0ECE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0ECE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23E94F83-704C-5921-31FC-64FE1A45F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995"/>
            <a:ext cx="12176284" cy="7904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5B62CE-2542-96F1-DAAB-F0125ABC5A41}"/>
              </a:ext>
            </a:extLst>
          </p:cNvPr>
          <p:cNvSpPr/>
          <p:nvPr/>
        </p:nvSpPr>
        <p:spPr>
          <a:xfrm>
            <a:off x="-1713393" y="-1154096"/>
            <a:ext cx="2361461" cy="9179510"/>
          </a:xfrm>
          <a:prstGeom prst="rect">
            <a:avLst/>
          </a:prstGeom>
          <a:noFill/>
          <a:ln w="76200">
            <a:solidFill>
              <a:srgbClr val="F0E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CC059-F5FE-8FB6-9965-4E10F5460DC5}"/>
              </a:ext>
            </a:extLst>
          </p:cNvPr>
          <p:cNvSpPr/>
          <p:nvPr/>
        </p:nvSpPr>
        <p:spPr>
          <a:xfrm>
            <a:off x="-1560993" y="-1001696"/>
            <a:ext cx="2527178" cy="9179510"/>
          </a:xfrm>
          <a:prstGeom prst="rect">
            <a:avLst/>
          </a:prstGeom>
          <a:noFill/>
          <a:ln w="76200">
            <a:solidFill>
              <a:srgbClr val="F0E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B3242-CA8F-F570-3D6A-D9799564C4A4}"/>
              </a:ext>
            </a:extLst>
          </p:cNvPr>
          <p:cNvSpPr/>
          <p:nvPr/>
        </p:nvSpPr>
        <p:spPr>
          <a:xfrm rot="16200000">
            <a:off x="4953739" y="-2410297"/>
            <a:ext cx="2527178" cy="19329646"/>
          </a:xfrm>
          <a:prstGeom prst="rect">
            <a:avLst/>
          </a:prstGeom>
          <a:noFill/>
          <a:ln w="76200">
            <a:solidFill>
              <a:srgbClr val="F0EC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6B17B-FB8B-B067-4EF1-E6DBB9FBAFBD}"/>
              </a:ext>
            </a:extLst>
          </p:cNvPr>
          <p:cNvSpPr txBox="1"/>
          <p:nvPr/>
        </p:nvSpPr>
        <p:spPr>
          <a:xfrm>
            <a:off x="2179935" y="1542266"/>
            <a:ext cx="78995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1,075 Chicagoans died in Traffic Accidents in 2022</a:t>
            </a:r>
          </a:p>
        </p:txBody>
      </p:sp>
    </p:spTree>
    <p:extLst>
      <p:ext uri="{BB962C8B-B14F-4D97-AF65-F5344CB8AC3E}">
        <p14:creationId xmlns:p14="http://schemas.microsoft.com/office/powerpoint/2010/main" val="40742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4A51D845-4A85-B706-5F36-BA70E194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1657" y="2083480"/>
            <a:ext cx="3096074" cy="3096074"/>
          </a:xfrm>
          <a:prstGeom prst="rect">
            <a:avLst/>
          </a:prstGeom>
        </p:spPr>
      </p:pic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8E6B91B5-F931-DCA5-7C91-2ED8F6E6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431166" y="2083480"/>
            <a:ext cx="3096074" cy="3096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A905B1-EBFB-9820-7CCD-C86F5EE97E99}"/>
              </a:ext>
            </a:extLst>
          </p:cNvPr>
          <p:cNvSpPr txBox="1"/>
          <p:nvPr/>
        </p:nvSpPr>
        <p:spPr>
          <a:xfrm>
            <a:off x="3270251" y="5360040"/>
            <a:ext cx="5651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Less Risk of Injury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87AF0B18-7A15-8782-B259-2791A5E8C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4164" y="1135328"/>
            <a:ext cx="3491903" cy="349190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00DB460-0A2E-8787-7E0A-1878D3726F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5063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0631 w 12192000"/>
              <a:gd name="connsiteY3" fmla="*/ 6858000 h 6858000"/>
              <a:gd name="connsiteX4" fmla="*/ 9184883 w 12192000"/>
              <a:gd name="connsiteY4" fmla="*/ 5228783 h 6858000"/>
              <a:gd name="connsiteX5" fmla="*/ 10139820 w 12192000"/>
              <a:gd name="connsiteY5" fmla="*/ 4541328 h 6858000"/>
              <a:gd name="connsiteX6" fmla="*/ 9775066 w 12192000"/>
              <a:gd name="connsiteY6" fmla="*/ 3429002 h 6858000"/>
              <a:gd name="connsiteX7" fmla="*/ 10139821 w 12192000"/>
              <a:gd name="connsiteY7" fmla="*/ 2316672 h 6858000"/>
              <a:gd name="connsiteX8" fmla="*/ 9184882 w 12192000"/>
              <a:gd name="connsiteY8" fmla="*/ 1629215 h 6858000"/>
              <a:gd name="connsiteX9" fmla="*/ 0 w 12192000"/>
              <a:gd name="connsiteY9" fmla="*/ 0 h 6858000"/>
              <a:gd name="connsiteX10" fmla="*/ 3569866 w 12192000"/>
              <a:gd name="connsiteY10" fmla="*/ 0 h 6858000"/>
              <a:gd name="connsiteX11" fmla="*/ 3035614 w 12192000"/>
              <a:gd name="connsiteY11" fmla="*/ 1629216 h 6858000"/>
              <a:gd name="connsiteX12" fmla="*/ 2080675 w 12192000"/>
              <a:gd name="connsiteY12" fmla="*/ 2316672 h 6858000"/>
              <a:gd name="connsiteX13" fmla="*/ 2445429 w 12192000"/>
              <a:gd name="connsiteY13" fmla="*/ 3429000 h 6858000"/>
              <a:gd name="connsiteX14" fmla="*/ 2080675 w 12192000"/>
              <a:gd name="connsiteY14" fmla="*/ 4541328 h 6858000"/>
              <a:gd name="connsiteX15" fmla="*/ 3035614 w 12192000"/>
              <a:gd name="connsiteY15" fmla="*/ 5228785 h 6858000"/>
              <a:gd name="connsiteX16" fmla="*/ 3569866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65063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0631" y="6858000"/>
                </a:lnTo>
                <a:lnTo>
                  <a:pt x="9184883" y="5228783"/>
                </a:lnTo>
                <a:lnTo>
                  <a:pt x="10139820" y="4541328"/>
                </a:lnTo>
                <a:lnTo>
                  <a:pt x="9775066" y="3429002"/>
                </a:lnTo>
                <a:lnTo>
                  <a:pt x="10139821" y="2316672"/>
                </a:lnTo>
                <a:lnTo>
                  <a:pt x="9184882" y="1629215"/>
                </a:lnTo>
                <a:close/>
                <a:moveTo>
                  <a:pt x="0" y="0"/>
                </a:moveTo>
                <a:lnTo>
                  <a:pt x="3569866" y="0"/>
                </a:lnTo>
                <a:lnTo>
                  <a:pt x="3035614" y="1629216"/>
                </a:lnTo>
                <a:lnTo>
                  <a:pt x="2080675" y="2316672"/>
                </a:lnTo>
                <a:lnTo>
                  <a:pt x="2445429" y="3429000"/>
                </a:lnTo>
                <a:lnTo>
                  <a:pt x="2080675" y="4541328"/>
                </a:lnTo>
                <a:lnTo>
                  <a:pt x="3035614" y="5228785"/>
                </a:lnTo>
                <a:lnTo>
                  <a:pt x="35698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995A1">
              <a:alpha val="52000"/>
            </a:srgbClr>
          </a:solidFill>
          <a:ln w="76200"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2016C-6D20-CA63-5C3F-D17A9CE3BC24}"/>
              </a:ext>
            </a:extLst>
          </p:cNvPr>
          <p:cNvSpPr txBox="1"/>
          <p:nvPr/>
        </p:nvSpPr>
        <p:spPr>
          <a:xfrm>
            <a:off x="3316514" y="513820"/>
            <a:ext cx="5558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Slow</a:t>
            </a:r>
          </a:p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Car vs Car Accident</a:t>
            </a:r>
          </a:p>
        </p:txBody>
      </p:sp>
    </p:spTree>
    <p:extLst>
      <p:ext uri="{BB962C8B-B14F-4D97-AF65-F5344CB8AC3E}">
        <p14:creationId xmlns:p14="http://schemas.microsoft.com/office/powerpoint/2010/main" val="158997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BEBD95-3673-BDE2-DE64-867DA5774DED}"/>
              </a:ext>
            </a:extLst>
          </p:cNvPr>
          <p:cNvSpPr/>
          <p:nvPr/>
        </p:nvSpPr>
        <p:spPr>
          <a:xfrm>
            <a:off x="3644304" y="2586084"/>
            <a:ext cx="1459832" cy="1890676"/>
          </a:xfrm>
          <a:prstGeom prst="rect">
            <a:avLst/>
          </a:prstGeom>
          <a:solidFill>
            <a:srgbClr val="F0ECE2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!!WWEEEEE" descr="Car with solid fill">
            <a:extLst>
              <a:ext uri="{FF2B5EF4-FFF2-40B4-BE49-F238E27FC236}">
                <a16:creationId xmlns:a16="http://schemas.microsoft.com/office/drawing/2014/main" id="{8E6B91B5-F931-DCA5-7C91-2ED8F6E6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70115" y="2083480"/>
            <a:ext cx="3096074" cy="3096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2C7B4-8000-2E5D-563D-EFA9C2CE86ED}"/>
              </a:ext>
            </a:extLst>
          </p:cNvPr>
          <p:cNvSpPr txBox="1"/>
          <p:nvPr/>
        </p:nvSpPr>
        <p:spPr>
          <a:xfrm>
            <a:off x="3091543" y="325510"/>
            <a:ext cx="600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Fast</a:t>
            </a:r>
          </a:p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Car vs Pedestrian Accident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8F30B12-63DB-0A88-EFAA-9E8337872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5063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0631 w 12192000"/>
              <a:gd name="connsiteY3" fmla="*/ 6858000 h 6858000"/>
              <a:gd name="connsiteX4" fmla="*/ 9184883 w 12192000"/>
              <a:gd name="connsiteY4" fmla="*/ 5228783 h 6858000"/>
              <a:gd name="connsiteX5" fmla="*/ 10139820 w 12192000"/>
              <a:gd name="connsiteY5" fmla="*/ 4541328 h 6858000"/>
              <a:gd name="connsiteX6" fmla="*/ 9775066 w 12192000"/>
              <a:gd name="connsiteY6" fmla="*/ 3429002 h 6858000"/>
              <a:gd name="connsiteX7" fmla="*/ 10139821 w 12192000"/>
              <a:gd name="connsiteY7" fmla="*/ 2316672 h 6858000"/>
              <a:gd name="connsiteX8" fmla="*/ 9184882 w 12192000"/>
              <a:gd name="connsiteY8" fmla="*/ 1629215 h 6858000"/>
              <a:gd name="connsiteX9" fmla="*/ 0 w 12192000"/>
              <a:gd name="connsiteY9" fmla="*/ 0 h 6858000"/>
              <a:gd name="connsiteX10" fmla="*/ 3569866 w 12192000"/>
              <a:gd name="connsiteY10" fmla="*/ 0 h 6858000"/>
              <a:gd name="connsiteX11" fmla="*/ 3035614 w 12192000"/>
              <a:gd name="connsiteY11" fmla="*/ 1629216 h 6858000"/>
              <a:gd name="connsiteX12" fmla="*/ 2080675 w 12192000"/>
              <a:gd name="connsiteY12" fmla="*/ 2316672 h 6858000"/>
              <a:gd name="connsiteX13" fmla="*/ 2445429 w 12192000"/>
              <a:gd name="connsiteY13" fmla="*/ 3429000 h 6858000"/>
              <a:gd name="connsiteX14" fmla="*/ 2080675 w 12192000"/>
              <a:gd name="connsiteY14" fmla="*/ 4541328 h 6858000"/>
              <a:gd name="connsiteX15" fmla="*/ 3035614 w 12192000"/>
              <a:gd name="connsiteY15" fmla="*/ 5228785 h 6858000"/>
              <a:gd name="connsiteX16" fmla="*/ 3569866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65063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0631" y="6858000"/>
                </a:lnTo>
                <a:lnTo>
                  <a:pt x="9184883" y="5228783"/>
                </a:lnTo>
                <a:lnTo>
                  <a:pt x="10139820" y="4541328"/>
                </a:lnTo>
                <a:lnTo>
                  <a:pt x="9775066" y="3429002"/>
                </a:lnTo>
                <a:lnTo>
                  <a:pt x="10139821" y="2316672"/>
                </a:lnTo>
                <a:lnTo>
                  <a:pt x="9184882" y="1629215"/>
                </a:lnTo>
                <a:close/>
                <a:moveTo>
                  <a:pt x="0" y="0"/>
                </a:moveTo>
                <a:lnTo>
                  <a:pt x="3569866" y="0"/>
                </a:lnTo>
                <a:lnTo>
                  <a:pt x="3035614" y="1629216"/>
                </a:lnTo>
                <a:lnTo>
                  <a:pt x="2080675" y="2316672"/>
                </a:lnTo>
                <a:lnTo>
                  <a:pt x="2445429" y="3429000"/>
                </a:lnTo>
                <a:lnTo>
                  <a:pt x="2080675" y="4541328"/>
                </a:lnTo>
                <a:lnTo>
                  <a:pt x="3035614" y="5228785"/>
                </a:lnTo>
                <a:lnTo>
                  <a:pt x="35698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995A1">
              <a:alpha val="52000"/>
            </a:srgbClr>
          </a:solidFill>
          <a:ln w="76200"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phic 3" descr="Walk outline">
            <a:extLst>
              <a:ext uri="{FF2B5EF4-FFF2-40B4-BE49-F238E27FC236}">
                <a16:creationId xmlns:a16="http://schemas.microsoft.com/office/drawing/2014/main" id="{1F1DEB00-D913-D154-0807-60517840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193" y="2582905"/>
            <a:ext cx="1892896" cy="18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70899D-5897-613B-1E2B-049F86616141}"/>
              </a:ext>
            </a:extLst>
          </p:cNvPr>
          <p:cNvSpPr txBox="1"/>
          <p:nvPr/>
        </p:nvSpPr>
        <p:spPr>
          <a:xfrm>
            <a:off x="3091543" y="325510"/>
            <a:ext cx="600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Fast</a:t>
            </a:r>
          </a:p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Car vs Pedestrian Accident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BEBD95-3673-BDE2-DE64-867DA5774DED}"/>
              </a:ext>
            </a:extLst>
          </p:cNvPr>
          <p:cNvSpPr/>
          <p:nvPr/>
        </p:nvSpPr>
        <p:spPr>
          <a:xfrm>
            <a:off x="3644304" y="2586084"/>
            <a:ext cx="1459832" cy="1890676"/>
          </a:xfrm>
          <a:prstGeom prst="rect">
            <a:avLst/>
          </a:prstGeom>
          <a:solidFill>
            <a:srgbClr val="F0ECE2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!!WWEEEEE" descr="Car with solid fill">
            <a:extLst>
              <a:ext uri="{FF2B5EF4-FFF2-40B4-BE49-F238E27FC236}">
                <a16:creationId xmlns:a16="http://schemas.microsoft.com/office/drawing/2014/main" id="{8E6B91B5-F931-DCA5-7C91-2ED8F6E6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784025" y="2081914"/>
            <a:ext cx="3096074" cy="3096074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8F30B12-63DB-0A88-EFAA-9E83378722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5063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0631 w 12192000"/>
              <a:gd name="connsiteY3" fmla="*/ 6858000 h 6858000"/>
              <a:gd name="connsiteX4" fmla="*/ 9184883 w 12192000"/>
              <a:gd name="connsiteY4" fmla="*/ 5228783 h 6858000"/>
              <a:gd name="connsiteX5" fmla="*/ 10139820 w 12192000"/>
              <a:gd name="connsiteY5" fmla="*/ 4541328 h 6858000"/>
              <a:gd name="connsiteX6" fmla="*/ 9775066 w 12192000"/>
              <a:gd name="connsiteY6" fmla="*/ 3429002 h 6858000"/>
              <a:gd name="connsiteX7" fmla="*/ 10139821 w 12192000"/>
              <a:gd name="connsiteY7" fmla="*/ 2316672 h 6858000"/>
              <a:gd name="connsiteX8" fmla="*/ 9184882 w 12192000"/>
              <a:gd name="connsiteY8" fmla="*/ 1629215 h 6858000"/>
              <a:gd name="connsiteX9" fmla="*/ 0 w 12192000"/>
              <a:gd name="connsiteY9" fmla="*/ 0 h 6858000"/>
              <a:gd name="connsiteX10" fmla="*/ 3569866 w 12192000"/>
              <a:gd name="connsiteY10" fmla="*/ 0 h 6858000"/>
              <a:gd name="connsiteX11" fmla="*/ 3035614 w 12192000"/>
              <a:gd name="connsiteY11" fmla="*/ 1629216 h 6858000"/>
              <a:gd name="connsiteX12" fmla="*/ 2080675 w 12192000"/>
              <a:gd name="connsiteY12" fmla="*/ 2316672 h 6858000"/>
              <a:gd name="connsiteX13" fmla="*/ 2445429 w 12192000"/>
              <a:gd name="connsiteY13" fmla="*/ 3429000 h 6858000"/>
              <a:gd name="connsiteX14" fmla="*/ 2080675 w 12192000"/>
              <a:gd name="connsiteY14" fmla="*/ 4541328 h 6858000"/>
              <a:gd name="connsiteX15" fmla="*/ 3035614 w 12192000"/>
              <a:gd name="connsiteY15" fmla="*/ 5228785 h 6858000"/>
              <a:gd name="connsiteX16" fmla="*/ 3569866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65063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0631" y="6858000"/>
                </a:lnTo>
                <a:lnTo>
                  <a:pt x="9184883" y="5228783"/>
                </a:lnTo>
                <a:lnTo>
                  <a:pt x="10139820" y="4541328"/>
                </a:lnTo>
                <a:lnTo>
                  <a:pt x="9775066" y="3429002"/>
                </a:lnTo>
                <a:lnTo>
                  <a:pt x="10139821" y="2316672"/>
                </a:lnTo>
                <a:lnTo>
                  <a:pt x="9184882" y="1629215"/>
                </a:lnTo>
                <a:close/>
                <a:moveTo>
                  <a:pt x="0" y="0"/>
                </a:moveTo>
                <a:lnTo>
                  <a:pt x="3569866" y="0"/>
                </a:lnTo>
                <a:lnTo>
                  <a:pt x="3035614" y="1629216"/>
                </a:lnTo>
                <a:lnTo>
                  <a:pt x="2080675" y="2316672"/>
                </a:lnTo>
                <a:lnTo>
                  <a:pt x="2445429" y="3429000"/>
                </a:lnTo>
                <a:lnTo>
                  <a:pt x="2080675" y="4541328"/>
                </a:lnTo>
                <a:lnTo>
                  <a:pt x="3035614" y="5228785"/>
                </a:lnTo>
                <a:lnTo>
                  <a:pt x="35698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995A1">
              <a:alpha val="52000"/>
            </a:srgbClr>
          </a:solidFill>
          <a:ln w="76200"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Graphic 3" descr="Walk outline">
            <a:extLst>
              <a:ext uri="{FF2B5EF4-FFF2-40B4-BE49-F238E27FC236}">
                <a16:creationId xmlns:a16="http://schemas.microsoft.com/office/drawing/2014/main" id="{1F1DEB00-D913-D154-0807-60517840C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322281">
            <a:off x="3411193" y="2582905"/>
            <a:ext cx="1892896" cy="1892896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E6465468-7837-0E56-6A57-538F09FCF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025" y="1552422"/>
            <a:ext cx="4059865" cy="4059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4B01B4-5B52-E29A-852E-3B0C186439FC}"/>
              </a:ext>
            </a:extLst>
          </p:cNvPr>
          <p:cNvSpPr txBox="1"/>
          <p:nvPr/>
        </p:nvSpPr>
        <p:spPr>
          <a:xfrm>
            <a:off x="3398316" y="5360040"/>
            <a:ext cx="5395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More Risk of Injury</a:t>
            </a:r>
          </a:p>
        </p:txBody>
      </p:sp>
    </p:spTree>
    <p:extLst>
      <p:ext uri="{BB962C8B-B14F-4D97-AF65-F5344CB8AC3E}">
        <p14:creationId xmlns:p14="http://schemas.microsoft.com/office/powerpoint/2010/main" val="1648115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WWEEEEE" descr="Car with solid fill">
            <a:extLst>
              <a:ext uri="{FF2B5EF4-FFF2-40B4-BE49-F238E27FC236}">
                <a16:creationId xmlns:a16="http://schemas.microsoft.com/office/drawing/2014/main" id="{D4B72FEE-7A08-8F18-78F9-690914E41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776911" y="2208914"/>
            <a:ext cx="3096074" cy="30960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75DB1A-2D50-0D6E-ECF3-0193002711CA}"/>
              </a:ext>
            </a:extLst>
          </p:cNvPr>
          <p:cNvGrpSpPr/>
          <p:nvPr/>
        </p:nvGrpSpPr>
        <p:grpSpPr>
          <a:xfrm>
            <a:off x="1697675" y="2629465"/>
            <a:ext cx="2298314" cy="2299478"/>
            <a:chOff x="2534893" y="2748005"/>
            <a:chExt cx="1892896" cy="189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20D093-9A9F-ADFF-D305-8F266E0E434D}"/>
                </a:ext>
              </a:extLst>
            </p:cNvPr>
            <p:cNvSpPr/>
            <p:nvPr/>
          </p:nvSpPr>
          <p:spPr>
            <a:xfrm>
              <a:off x="2768004" y="2751184"/>
              <a:ext cx="1459832" cy="1890676"/>
            </a:xfrm>
            <a:prstGeom prst="rect">
              <a:avLst/>
            </a:prstGeom>
            <a:solidFill>
              <a:srgbClr val="F0ECE2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Walk outline">
              <a:extLst>
                <a:ext uri="{FF2B5EF4-FFF2-40B4-BE49-F238E27FC236}">
                  <a16:creationId xmlns:a16="http://schemas.microsoft.com/office/drawing/2014/main" id="{10E76149-8E0A-0277-C78C-1073161F0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34893" y="2748005"/>
              <a:ext cx="1892896" cy="189289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CF3F1F4-D378-5A5D-CC1D-A9C7019BD788}"/>
              </a:ext>
            </a:extLst>
          </p:cNvPr>
          <p:cNvSpPr/>
          <p:nvPr/>
        </p:nvSpPr>
        <p:spPr>
          <a:xfrm>
            <a:off x="5499100" y="0"/>
            <a:ext cx="1193800" cy="6858000"/>
          </a:xfrm>
          <a:prstGeom prst="rect">
            <a:avLst/>
          </a:prstGeom>
          <a:solidFill>
            <a:srgbClr val="602234"/>
          </a:solidFill>
          <a:ln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C5F8A-8D33-34B6-0F74-720562A0C2B9}"/>
              </a:ext>
            </a:extLst>
          </p:cNvPr>
          <p:cNvSpPr txBox="1"/>
          <p:nvPr/>
        </p:nvSpPr>
        <p:spPr>
          <a:xfrm>
            <a:off x="3316514" y="433547"/>
            <a:ext cx="5558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Keep Pedestrians and Cars Separate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13A50-6731-0DD2-165D-4F816624DDB6}"/>
              </a:ext>
            </a:extLst>
          </p:cNvPr>
          <p:cNvSpPr txBox="1"/>
          <p:nvPr/>
        </p:nvSpPr>
        <p:spPr>
          <a:xfrm>
            <a:off x="3316514" y="5134650"/>
            <a:ext cx="5558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Keep Speeds Slow</a:t>
            </a:r>
          </a:p>
        </p:txBody>
      </p:sp>
    </p:spTree>
    <p:extLst>
      <p:ext uri="{BB962C8B-B14F-4D97-AF65-F5344CB8AC3E}">
        <p14:creationId xmlns:p14="http://schemas.microsoft.com/office/powerpoint/2010/main" val="300351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658C9-CB3B-3CE1-92B6-9D9C239B8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" b="916"/>
          <a:stretch/>
        </p:blipFill>
        <p:spPr>
          <a:xfrm>
            <a:off x="2012986" y="0"/>
            <a:ext cx="89915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C2F46-0993-BF54-819A-0AB30A124E9D}"/>
              </a:ext>
            </a:extLst>
          </p:cNvPr>
          <p:cNvSpPr txBox="1"/>
          <p:nvPr/>
        </p:nvSpPr>
        <p:spPr>
          <a:xfrm>
            <a:off x="0" y="6211669"/>
            <a:ext cx="650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Adapted from Chicago Department of Transportation, “Left Turn Traffic Calming”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AA160-D942-D921-5618-58BE7B403B84}"/>
              </a:ext>
            </a:extLst>
          </p:cNvPr>
          <p:cNvSpPr txBox="1"/>
          <p:nvPr/>
        </p:nvSpPr>
        <p:spPr>
          <a:xfrm>
            <a:off x="177800" y="202416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Street Design</a:t>
            </a:r>
          </a:p>
        </p:txBody>
      </p:sp>
    </p:spTree>
    <p:extLst>
      <p:ext uri="{BB962C8B-B14F-4D97-AF65-F5344CB8AC3E}">
        <p14:creationId xmlns:p14="http://schemas.microsoft.com/office/powerpoint/2010/main" val="22914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 on the street&#10;&#10;Description automatically generated">
            <a:extLst>
              <a:ext uri="{FF2B5EF4-FFF2-40B4-BE49-F238E27FC236}">
                <a16:creationId xmlns:a16="http://schemas.microsoft.com/office/drawing/2014/main" id="{49C6CDB0-B209-3B25-3369-EBC8011ED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D1307EB-283C-5A53-BC8B-EB1C1B76943C}"/>
              </a:ext>
            </a:extLst>
          </p:cNvPr>
          <p:cNvGrpSpPr/>
          <p:nvPr/>
        </p:nvGrpSpPr>
        <p:grpSpPr>
          <a:xfrm>
            <a:off x="3187700" y="1375201"/>
            <a:ext cx="2400300" cy="2599899"/>
            <a:chOff x="3187700" y="1375201"/>
            <a:chExt cx="2400300" cy="25998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7B0268-3D60-7623-4002-C43D8A8B1A7B}"/>
                </a:ext>
              </a:extLst>
            </p:cNvPr>
            <p:cNvSpPr txBox="1"/>
            <p:nvPr/>
          </p:nvSpPr>
          <p:spPr>
            <a:xfrm>
              <a:off x="3187700" y="1375201"/>
              <a:ext cx="2400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2234"/>
                  </a:solidFill>
                  <a:highlight>
                    <a:srgbClr val="F0ECE2"/>
                  </a:highlight>
                  <a:latin typeface="Britannic Bold" panose="020B0903060703020204" pitchFamily="34" charset="0"/>
                </a:rPr>
                <a:t>Bus Boarding Island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6906083-0844-40F0-B82B-9C32ADD41777}"/>
                </a:ext>
              </a:extLst>
            </p:cNvPr>
            <p:cNvCxnSpPr>
              <a:cxnSpLocks/>
            </p:cNvCxnSpPr>
            <p:nvPr/>
          </p:nvCxnSpPr>
          <p:spPr>
            <a:xfrm>
              <a:off x="4432300" y="2260600"/>
              <a:ext cx="330200" cy="1714500"/>
            </a:xfrm>
            <a:prstGeom prst="straightConnector1">
              <a:avLst/>
            </a:prstGeom>
            <a:ln w="76200">
              <a:solidFill>
                <a:srgbClr val="6022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09C599-3D5A-558B-6DA7-87EE3607155B}"/>
              </a:ext>
            </a:extLst>
          </p:cNvPr>
          <p:cNvGrpSpPr/>
          <p:nvPr/>
        </p:nvGrpSpPr>
        <p:grpSpPr>
          <a:xfrm>
            <a:off x="260350" y="4495800"/>
            <a:ext cx="2927350" cy="1669197"/>
            <a:chOff x="260350" y="4495800"/>
            <a:chExt cx="2927350" cy="1669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6BA556-11FD-8422-36A0-4EDE66379414}"/>
                </a:ext>
              </a:extLst>
            </p:cNvPr>
            <p:cNvSpPr txBox="1"/>
            <p:nvPr/>
          </p:nvSpPr>
          <p:spPr>
            <a:xfrm>
              <a:off x="260350" y="5334000"/>
              <a:ext cx="2400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2234"/>
                  </a:solidFill>
                  <a:highlight>
                    <a:srgbClr val="F0ECE2"/>
                  </a:highlight>
                  <a:latin typeface="Britannic Bold" panose="020B0903060703020204" pitchFamily="34" charset="0"/>
                </a:rPr>
                <a:t>Protected Bike Lane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1E8EC6-82D8-D926-5F43-A96EC04C045D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460500" y="4495800"/>
              <a:ext cx="1727200" cy="838200"/>
            </a:xfrm>
            <a:prstGeom prst="straightConnector1">
              <a:avLst/>
            </a:prstGeom>
            <a:ln w="76200">
              <a:solidFill>
                <a:srgbClr val="6022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2E9D04-6F08-70B5-369B-420423B6607E}"/>
              </a:ext>
            </a:extLst>
          </p:cNvPr>
          <p:cNvGrpSpPr/>
          <p:nvPr/>
        </p:nvGrpSpPr>
        <p:grpSpPr>
          <a:xfrm>
            <a:off x="7905750" y="1654601"/>
            <a:ext cx="3378200" cy="2403049"/>
            <a:chOff x="7905750" y="1654601"/>
            <a:chExt cx="3378200" cy="240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8FEA75-8CC7-144F-F8C0-F7FB6B9C5DEE}"/>
                </a:ext>
              </a:extLst>
            </p:cNvPr>
            <p:cNvSpPr txBox="1"/>
            <p:nvPr/>
          </p:nvSpPr>
          <p:spPr>
            <a:xfrm>
              <a:off x="7905750" y="1654601"/>
              <a:ext cx="2400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2234"/>
                  </a:solidFill>
                  <a:highlight>
                    <a:srgbClr val="F0ECE2"/>
                  </a:highlight>
                  <a:latin typeface="Britannic Bold" panose="020B0903060703020204" pitchFamily="34" charset="0"/>
                </a:rPr>
                <a:t>Pedestrian Bump Outs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907342-C851-05FA-3726-6660A4B08376}"/>
                </a:ext>
              </a:extLst>
            </p:cNvPr>
            <p:cNvCxnSpPr>
              <a:cxnSpLocks/>
            </p:cNvCxnSpPr>
            <p:nvPr/>
          </p:nvCxnSpPr>
          <p:spPr>
            <a:xfrm>
              <a:off x="9944100" y="2206198"/>
              <a:ext cx="1339850" cy="1851452"/>
            </a:xfrm>
            <a:prstGeom prst="straightConnector1">
              <a:avLst/>
            </a:prstGeom>
            <a:ln w="76200">
              <a:solidFill>
                <a:srgbClr val="60223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17E3FD4-DFAC-63E8-18BC-827A699F4D3C}"/>
              </a:ext>
            </a:extLst>
          </p:cNvPr>
          <p:cNvSpPr txBox="1"/>
          <p:nvPr/>
        </p:nvSpPr>
        <p:spPr>
          <a:xfrm>
            <a:off x="0" y="6202244"/>
            <a:ext cx="650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Image from Chicago Department of Transportation, </a:t>
            </a:r>
          </a:p>
          <a:p>
            <a:r>
              <a:rPr lang="en-US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“Bus Boarding Islands”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2C54C-AB21-B7A8-84C7-5BB492BD192A}"/>
              </a:ext>
            </a:extLst>
          </p:cNvPr>
          <p:cNvSpPr txBox="1"/>
          <p:nvPr/>
        </p:nvSpPr>
        <p:spPr>
          <a:xfrm>
            <a:off x="177800" y="202416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Street Design</a:t>
            </a:r>
          </a:p>
        </p:txBody>
      </p:sp>
    </p:spTree>
    <p:extLst>
      <p:ext uri="{BB962C8B-B14F-4D97-AF65-F5344CB8AC3E}">
        <p14:creationId xmlns:p14="http://schemas.microsoft.com/office/powerpoint/2010/main" val="307179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0516A-E4CF-4FA9-A94C-368AC846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17" y="0"/>
            <a:ext cx="1031796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DFBA7-1B41-C0E2-EF9B-9AC6522F0986}"/>
              </a:ext>
            </a:extLst>
          </p:cNvPr>
          <p:cNvSpPr txBox="1"/>
          <p:nvPr/>
        </p:nvSpPr>
        <p:spPr>
          <a:xfrm>
            <a:off x="127000" y="145266"/>
            <a:ext cx="4089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Street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EA4EA-0595-2BE4-9D33-ECFF9D3BAAF1}"/>
              </a:ext>
            </a:extLst>
          </p:cNvPr>
          <p:cNvSpPr txBox="1"/>
          <p:nvPr/>
        </p:nvSpPr>
        <p:spPr>
          <a:xfrm>
            <a:off x="0" y="6470918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(Photo Credits to Google Streetview)</a:t>
            </a:r>
          </a:p>
        </p:txBody>
      </p:sp>
    </p:spTree>
    <p:extLst>
      <p:ext uri="{BB962C8B-B14F-4D97-AF65-F5344CB8AC3E}">
        <p14:creationId xmlns:p14="http://schemas.microsoft.com/office/powerpoint/2010/main" val="21047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789A85EF-E02B-295F-518B-901EB4B6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17129" r="10186" b="16018"/>
          <a:stretch/>
        </p:blipFill>
        <p:spPr>
          <a:xfrm>
            <a:off x="768350" y="-13631"/>
            <a:ext cx="3987800" cy="6893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BEC8D-DEB9-77D0-7806-78717956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26" y="701675"/>
            <a:ext cx="711441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11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9E8D6D-5EBB-A50A-9BBA-E4BBD9E91BB4}"/>
              </a:ext>
            </a:extLst>
          </p:cNvPr>
          <p:cNvSpPr txBox="1"/>
          <p:nvPr/>
        </p:nvSpPr>
        <p:spPr>
          <a:xfrm>
            <a:off x="-203161" y="2154188"/>
            <a:ext cx="565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1930s</a:t>
            </a:r>
          </a:p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Redlining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496-D3EC-8597-9D48-FD93A2B75B4F}"/>
              </a:ext>
            </a:extLst>
          </p:cNvPr>
          <p:cNvSpPr/>
          <p:nvPr/>
        </p:nvSpPr>
        <p:spPr>
          <a:xfrm>
            <a:off x="4882439" y="2656319"/>
            <a:ext cx="2427122" cy="1545358"/>
          </a:xfrm>
          <a:prstGeom prst="rightArrow">
            <a:avLst>
              <a:gd name="adj1" fmla="val 50000"/>
              <a:gd name="adj2" fmla="val 67669"/>
            </a:avLst>
          </a:prstGeom>
          <a:solidFill>
            <a:srgbClr val="B995A1"/>
          </a:solidFill>
          <a:ln>
            <a:solidFill>
              <a:srgbClr val="B99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17AEA-9291-11A1-C8DF-F02C815886E1}"/>
              </a:ext>
            </a:extLst>
          </p:cNvPr>
          <p:cNvSpPr txBox="1"/>
          <p:nvPr/>
        </p:nvSpPr>
        <p:spPr>
          <a:xfrm>
            <a:off x="7460081" y="1720838"/>
            <a:ext cx="4630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Health Outcomes</a:t>
            </a:r>
          </a:p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In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711DC-7138-8BB6-6B32-27DB11B78A58}"/>
              </a:ext>
            </a:extLst>
          </p:cNvPr>
          <p:cNvSpPr txBox="1"/>
          <p:nvPr/>
        </p:nvSpPr>
        <p:spPr>
          <a:xfrm>
            <a:off x="932907" y="1102356"/>
            <a:ext cx="10326186" cy="4524315"/>
          </a:xfrm>
          <a:prstGeom prst="rect">
            <a:avLst/>
          </a:prstGeom>
          <a:solidFill>
            <a:srgbClr val="E5D7D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Because </a:t>
            </a:r>
            <a:r>
              <a:rPr lang="en-US" sz="9600" b="1" u="sng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investment</a:t>
            </a:r>
            <a:r>
              <a:rPr lang="en-US" sz="96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 can make us safer</a:t>
            </a:r>
          </a:p>
        </p:txBody>
      </p:sp>
    </p:spTree>
    <p:extLst>
      <p:ext uri="{BB962C8B-B14F-4D97-AF65-F5344CB8AC3E}">
        <p14:creationId xmlns:p14="http://schemas.microsoft.com/office/powerpoint/2010/main" val="102990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82BF2-EEA1-CA84-CA0E-38666D797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2"/>
          <a:stretch/>
        </p:blipFill>
        <p:spPr>
          <a:xfrm>
            <a:off x="539750" y="419722"/>
            <a:ext cx="4135031" cy="47745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53AE6A-C9D4-4B53-5551-4AC47A9674EF}"/>
              </a:ext>
            </a:extLst>
          </p:cNvPr>
          <p:cNvSpPr txBox="1">
            <a:spLocks/>
          </p:cNvSpPr>
          <p:nvPr/>
        </p:nvSpPr>
        <p:spPr>
          <a:xfrm>
            <a:off x="5289550" y="521323"/>
            <a:ext cx="5492750" cy="1923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0ECE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Thank you for listening!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AB9D24-5978-7C9B-DA70-FBBB4C665F56}"/>
              </a:ext>
            </a:extLst>
          </p:cNvPr>
          <p:cNvSpPr txBox="1">
            <a:spLocks/>
          </p:cNvSpPr>
          <p:nvPr/>
        </p:nvSpPr>
        <p:spPr>
          <a:xfrm>
            <a:off x="5289550" y="2661273"/>
            <a:ext cx="5492750" cy="19234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0ECE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Feel free to ambush me to talk about the intersection between </a:t>
            </a:r>
            <a:r>
              <a:rPr lang="en-US" sz="32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health</a:t>
            </a:r>
            <a:r>
              <a:rPr lang="en-US" sz="32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, </a:t>
            </a:r>
            <a:r>
              <a:rPr lang="en-US" sz="32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GIS</a:t>
            </a:r>
            <a:r>
              <a:rPr lang="en-US" sz="32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, and </a:t>
            </a:r>
            <a:r>
              <a:rPr lang="en-US" sz="3200" b="1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machine learning</a:t>
            </a:r>
            <a:r>
              <a:rPr lang="en-US" sz="32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.</a:t>
            </a:r>
          </a:p>
          <a:p>
            <a:endParaRPr lang="en-US" sz="3200" dirty="0">
              <a:solidFill>
                <a:srgbClr val="602234"/>
              </a:solidFill>
              <a:highlight>
                <a:srgbClr val="F0ECE2"/>
              </a:highlight>
              <a:latin typeface="Britannic Bold" panose="020B0903060703020204" pitchFamily="34" charset="0"/>
            </a:endParaRPr>
          </a:p>
          <a:p>
            <a:endParaRPr lang="en-US" sz="3200" dirty="0">
              <a:solidFill>
                <a:srgbClr val="602234"/>
              </a:solidFill>
              <a:highlight>
                <a:srgbClr val="F0ECE2"/>
              </a:highlight>
              <a:latin typeface="Britannic Bold" panose="020B09030607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9E7D9A-40F0-B76F-7FB5-774C1839F370}"/>
              </a:ext>
            </a:extLst>
          </p:cNvPr>
          <p:cNvSpPr txBox="1">
            <a:spLocks/>
          </p:cNvSpPr>
          <p:nvPr/>
        </p:nvSpPr>
        <p:spPr>
          <a:xfrm>
            <a:off x="5289550" y="4686300"/>
            <a:ext cx="4451350" cy="507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0ECE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(or silly slide shows. those are cool too</a:t>
            </a:r>
            <a:r>
              <a:rPr lang="en-US" sz="20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296354-D020-5C07-8ADA-5135C637E516}"/>
              </a:ext>
            </a:extLst>
          </p:cNvPr>
          <p:cNvSpPr txBox="1">
            <a:spLocks/>
          </p:cNvSpPr>
          <p:nvPr/>
        </p:nvSpPr>
        <p:spPr>
          <a:xfrm>
            <a:off x="539749" y="5321301"/>
            <a:ext cx="4135031" cy="507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0ECE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highlight>
                  <a:srgbClr val="2F2F30"/>
                </a:highlight>
                <a:latin typeface="Britannic Bold" panose="020B0903060703020204" pitchFamily="34" charset="0"/>
              </a:rPr>
              <a:t> </a:t>
            </a:r>
            <a:r>
              <a:rPr lang="en-US" sz="2400" dirty="0" err="1">
                <a:highlight>
                  <a:srgbClr val="2F2F30"/>
                </a:highlight>
                <a:latin typeface="Britannic Bold" panose="020B0903060703020204" pitchFamily="34" charset="0"/>
              </a:rPr>
              <a:t>buckette.gay</a:t>
            </a:r>
            <a:r>
              <a:rPr lang="en-US" sz="2400" dirty="0">
                <a:highlight>
                  <a:srgbClr val="2F2F30"/>
                </a:highlight>
                <a:latin typeface="Britannic Bold" panose="020B0903060703020204" pitchFamily="34" charset="0"/>
              </a:rPr>
              <a:t> ‍</a:t>
            </a:r>
          </a:p>
        </p:txBody>
      </p:sp>
    </p:spTree>
    <p:extLst>
      <p:ext uri="{BB962C8B-B14F-4D97-AF65-F5344CB8AC3E}">
        <p14:creationId xmlns:p14="http://schemas.microsoft.com/office/powerpoint/2010/main" val="367744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05069-B7B6-D920-AACC-749B155663C7}"/>
              </a:ext>
            </a:extLst>
          </p:cNvPr>
          <p:cNvGrpSpPr/>
          <p:nvPr/>
        </p:nvGrpSpPr>
        <p:grpSpPr>
          <a:xfrm>
            <a:off x="4058614" y="-78959"/>
            <a:ext cx="4074772" cy="7015919"/>
            <a:chOff x="1517904" y="-280566"/>
            <a:chExt cx="4050793" cy="69746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417F8C-EC2C-4CFB-1AEA-D53F9B1B3FA8}"/>
                </a:ext>
              </a:extLst>
            </p:cNvPr>
            <p:cNvSpPr/>
            <p:nvPr/>
          </p:nvSpPr>
          <p:spPr>
            <a:xfrm>
              <a:off x="1517904" y="-234735"/>
              <a:ext cx="4050793" cy="68829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0ECE2"/>
                </a:highlight>
              </a:endParaRPr>
            </a:p>
          </p:txBody>
        </p:sp>
        <p:pic>
          <p:nvPicPr>
            <p:cNvPr id="7" name="Picture 6" descr="A map of a city&#10;&#10;Description automatically generated">
              <a:extLst>
                <a:ext uri="{FF2B5EF4-FFF2-40B4-BE49-F238E27FC236}">
                  <a16:creationId xmlns:a16="http://schemas.microsoft.com/office/drawing/2014/main" id="{A81156BA-7E44-795D-6624-73CE82E6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0"/>
            <a:stretch/>
          </p:blipFill>
          <p:spPr>
            <a:xfrm>
              <a:off x="1519238" y="-280566"/>
              <a:ext cx="4048125" cy="697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82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56E8803A-EEF6-39A6-064F-38E679C27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3" t="17222" r="10370" b="16111"/>
          <a:stretch/>
        </p:blipFill>
        <p:spPr>
          <a:xfrm>
            <a:off x="768350" y="183"/>
            <a:ext cx="4013200" cy="6879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CD985-3767-25C1-931E-0741EA5B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80" y="782381"/>
            <a:ext cx="6931020" cy="529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789A85EF-E02B-295F-518B-901EB4B6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9" t="17129" r="10186" b="16018"/>
          <a:stretch/>
        </p:blipFill>
        <p:spPr>
          <a:xfrm>
            <a:off x="768350" y="-13631"/>
            <a:ext cx="3987800" cy="6893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BEC8D-DEB9-77D0-7806-787179560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126" y="701675"/>
            <a:ext cx="7114414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9E8D6D-5EBB-A50A-9BBA-E4BBD9E91BB4}"/>
              </a:ext>
            </a:extLst>
          </p:cNvPr>
          <p:cNvSpPr txBox="1"/>
          <p:nvPr/>
        </p:nvSpPr>
        <p:spPr>
          <a:xfrm>
            <a:off x="-203161" y="2154188"/>
            <a:ext cx="56578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1930s</a:t>
            </a:r>
          </a:p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Redlining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75F496-D3EC-8597-9D48-FD93A2B75B4F}"/>
              </a:ext>
            </a:extLst>
          </p:cNvPr>
          <p:cNvSpPr/>
          <p:nvPr/>
        </p:nvSpPr>
        <p:spPr>
          <a:xfrm>
            <a:off x="4882439" y="2656319"/>
            <a:ext cx="2427122" cy="1545358"/>
          </a:xfrm>
          <a:prstGeom prst="rightArrow">
            <a:avLst>
              <a:gd name="adj1" fmla="val 50000"/>
              <a:gd name="adj2" fmla="val 67669"/>
            </a:avLst>
          </a:prstGeom>
          <a:solidFill>
            <a:srgbClr val="B995A1"/>
          </a:solidFill>
          <a:ln>
            <a:solidFill>
              <a:srgbClr val="B99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17AEA-9291-11A1-C8DF-F02C815886E1}"/>
              </a:ext>
            </a:extLst>
          </p:cNvPr>
          <p:cNvSpPr txBox="1"/>
          <p:nvPr/>
        </p:nvSpPr>
        <p:spPr>
          <a:xfrm>
            <a:off x="7460081" y="1720838"/>
            <a:ext cx="4630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2024</a:t>
            </a:r>
          </a:p>
          <a:p>
            <a:pPr algn="ctr"/>
            <a:r>
              <a:rPr lang="en-US" sz="7200" b="1" dirty="0">
                <a:solidFill>
                  <a:srgbClr val="2F2F30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Health Outcomes</a:t>
            </a:r>
          </a:p>
        </p:txBody>
      </p:sp>
      <p:pic>
        <p:nvPicPr>
          <p:cNvPr id="11" name="Graphic 10" descr="Question Mark with solid fill">
            <a:extLst>
              <a:ext uri="{FF2B5EF4-FFF2-40B4-BE49-F238E27FC236}">
                <a16:creationId xmlns:a16="http://schemas.microsoft.com/office/drawing/2014/main" id="{06089778-8846-222E-05C8-7EA090A6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3039" y="695389"/>
            <a:ext cx="5225922" cy="52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D37D-C67A-1FC1-58E1-EDF7D859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1709738"/>
            <a:ext cx="10306050" cy="2852737"/>
          </a:xfrm>
        </p:spPr>
        <p:txBody>
          <a:bodyPr>
            <a:normAutofit/>
          </a:bodyPr>
          <a:lstStyle/>
          <a:p>
            <a:r>
              <a:rPr lang="en-US" sz="9600" b="1" dirty="0">
                <a:latin typeface="Britannic Bold" panose="020B0903060703020204" pitchFamily="34" charset="0"/>
              </a:rPr>
              <a:t>How do we think about health?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ECE9A-5A23-77E3-85EB-6F4DF77E3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>
                <a:latin typeface="Britannic Bold" panose="020B0903060703020204" pitchFamily="34" charset="0"/>
              </a:rPr>
              <a:t>And how does that explain the connection between redlining and now?</a:t>
            </a:r>
          </a:p>
        </p:txBody>
      </p:sp>
    </p:spTree>
    <p:extLst>
      <p:ext uri="{BB962C8B-B14F-4D97-AF65-F5344CB8AC3E}">
        <p14:creationId xmlns:p14="http://schemas.microsoft.com/office/powerpoint/2010/main" val="403699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B1C764C-0523-412E-1AB0-94926BF2D7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5063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0631 w 12192000"/>
              <a:gd name="connsiteY3" fmla="*/ 6858000 h 6858000"/>
              <a:gd name="connsiteX4" fmla="*/ 9184883 w 12192000"/>
              <a:gd name="connsiteY4" fmla="*/ 5228783 h 6858000"/>
              <a:gd name="connsiteX5" fmla="*/ 10139820 w 12192000"/>
              <a:gd name="connsiteY5" fmla="*/ 4541328 h 6858000"/>
              <a:gd name="connsiteX6" fmla="*/ 9775066 w 12192000"/>
              <a:gd name="connsiteY6" fmla="*/ 3429002 h 6858000"/>
              <a:gd name="connsiteX7" fmla="*/ 10139821 w 12192000"/>
              <a:gd name="connsiteY7" fmla="*/ 2316672 h 6858000"/>
              <a:gd name="connsiteX8" fmla="*/ 9184882 w 12192000"/>
              <a:gd name="connsiteY8" fmla="*/ 1629215 h 6858000"/>
              <a:gd name="connsiteX9" fmla="*/ 0 w 12192000"/>
              <a:gd name="connsiteY9" fmla="*/ 0 h 6858000"/>
              <a:gd name="connsiteX10" fmla="*/ 3569866 w 12192000"/>
              <a:gd name="connsiteY10" fmla="*/ 0 h 6858000"/>
              <a:gd name="connsiteX11" fmla="*/ 3035614 w 12192000"/>
              <a:gd name="connsiteY11" fmla="*/ 1629216 h 6858000"/>
              <a:gd name="connsiteX12" fmla="*/ 2080675 w 12192000"/>
              <a:gd name="connsiteY12" fmla="*/ 2316672 h 6858000"/>
              <a:gd name="connsiteX13" fmla="*/ 2445429 w 12192000"/>
              <a:gd name="connsiteY13" fmla="*/ 3429000 h 6858000"/>
              <a:gd name="connsiteX14" fmla="*/ 2080675 w 12192000"/>
              <a:gd name="connsiteY14" fmla="*/ 4541328 h 6858000"/>
              <a:gd name="connsiteX15" fmla="*/ 3035614 w 12192000"/>
              <a:gd name="connsiteY15" fmla="*/ 5228785 h 6858000"/>
              <a:gd name="connsiteX16" fmla="*/ 3569866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65063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0631" y="6858000"/>
                </a:lnTo>
                <a:lnTo>
                  <a:pt x="9184883" y="5228783"/>
                </a:lnTo>
                <a:lnTo>
                  <a:pt x="10139820" y="4541328"/>
                </a:lnTo>
                <a:lnTo>
                  <a:pt x="9775066" y="3429002"/>
                </a:lnTo>
                <a:lnTo>
                  <a:pt x="10139821" y="2316672"/>
                </a:lnTo>
                <a:lnTo>
                  <a:pt x="9184882" y="1629215"/>
                </a:lnTo>
                <a:close/>
                <a:moveTo>
                  <a:pt x="0" y="0"/>
                </a:moveTo>
                <a:lnTo>
                  <a:pt x="3569866" y="0"/>
                </a:lnTo>
                <a:lnTo>
                  <a:pt x="3035614" y="1629216"/>
                </a:lnTo>
                <a:lnTo>
                  <a:pt x="2080675" y="2316672"/>
                </a:lnTo>
                <a:lnTo>
                  <a:pt x="2445429" y="3429000"/>
                </a:lnTo>
                <a:lnTo>
                  <a:pt x="2080675" y="4541328"/>
                </a:lnTo>
                <a:lnTo>
                  <a:pt x="3035614" y="5228785"/>
                </a:lnTo>
                <a:lnTo>
                  <a:pt x="35698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995A1">
              <a:alpha val="52000"/>
            </a:srgbClr>
          </a:solidFill>
          <a:ln w="76200"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880B9C-CB10-AEE6-F169-298F48D345DA}"/>
              </a:ext>
            </a:extLst>
          </p:cNvPr>
          <p:cNvGrpSpPr/>
          <p:nvPr/>
        </p:nvGrpSpPr>
        <p:grpSpPr>
          <a:xfrm>
            <a:off x="4697149" y="2570526"/>
            <a:ext cx="2769208" cy="2637341"/>
            <a:chOff x="4499610" y="2533649"/>
            <a:chExt cx="2769208" cy="2637341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D49A143B-5023-FAE5-2AD8-EDB82E4A4370}"/>
                </a:ext>
              </a:extLst>
            </p:cNvPr>
            <p:cNvSpPr/>
            <p:nvPr/>
          </p:nvSpPr>
          <p:spPr>
            <a:xfrm rot="10800000">
              <a:off x="4499610" y="2533649"/>
              <a:ext cx="2769208" cy="2637341"/>
            </a:xfrm>
            <a:prstGeom prst="pentagon">
              <a:avLst/>
            </a:prstGeom>
            <a:solidFill>
              <a:srgbClr val="602234"/>
            </a:solidFill>
            <a:ln>
              <a:solidFill>
                <a:srgbClr val="60223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6D9465-6080-5351-8687-6B6B2A327F79}"/>
                </a:ext>
              </a:extLst>
            </p:cNvPr>
            <p:cNvSpPr txBox="1"/>
            <p:nvPr/>
          </p:nvSpPr>
          <p:spPr>
            <a:xfrm>
              <a:off x="4695999" y="2917778"/>
              <a:ext cx="23764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n>
                    <a:solidFill>
                      <a:srgbClr val="F0ECE2"/>
                    </a:solidFill>
                  </a:ln>
                  <a:solidFill>
                    <a:srgbClr val="F0ECE2"/>
                  </a:solidFill>
                  <a:latin typeface="Britannic Bold" panose="020B0903060703020204" pitchFamily="34" charset="0"/>
                </a:rPr>
                <a:t>Social </a:t>
              </a:r>
            </a:p>
            <a:p>
              <a:pPr algn="ctr"/>
              <a:r>
                <a:rPr lang="en-US" sz="2800" dirty="0">
                  <a:ln>
                    <a:solidFill>
                      <a:srgbClr val="F0ECE2"/>
                    </a:solidFill>
                  </a:ln>
                  <a:solidFill>
                    <a:srgbClr val="F0ECE2"/>
                  </a:solidFill>
                  <a:latin typeface="Britannic Bold" panose="020B0903060703020204" pitchFamily="34" charset="0"/>
                </a:rPr>
                <a:t>Determinants Of Health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45CC71-8EF2-C3C6-7FF3-3026FDD8460C}"/>
              </a:ext>
            </a:extLst>
          </p:cNvPr>
          <p:cNvGrpSpPr/>
          <p:nvPr/>
        </p:nvGrpSpPr>
        <p:grpSpPr>
          <a:xfrm>
            <a:off x="4808049" y="80092"/>
            <a:ext cx="2490414" cy="2371823"/>
            <a:chOff x="4610510" y="116970"/>
            <a:chExt cx="2490414" cy="2371823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099FE7E-B46F-B908-53E9-31570A55D01A}"/>
                </a:ext>
              </a:extLst>
            </p:cNvPr>
            <p:cNvSpPr/>
            <p:nvPr/>
          </p:nvSpPr>
          <p:spPr>
            <a:xfrm>
              <a:off x="4610510" y="116970"/>
              <a:ext cx="2490414" cy="2371823"/>
            </a:xfrm>
            <a:prstGeom prst="pentagon">
              <a:avLst/>
            </a:prstGeom>
            <a:solidFill>
              <a:srgbClr val="F0ECE2"/>
            </a:solidFill>
            <a:ln>
              <a:solidFill>
                <a:srgbClr val="2F2F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0A1B9-C1F5-5A21-51E0-C258AFBFA7F6}"/>
                </a:ext>
              </a:extLst>
            </p:cNvPr>
            <p:cNvSpPr txBox="1"/>
            <p:nvPr/>
          </p:nvSpPr>
          <p:spPr>
            <a:xfrm>
              <a:off x="4667503" y="793971"/>
              <a:ext cx="23764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F0ECE2"/>
                    </a:solidFill>
                  </a:ln>
                  <a:solidFill>
                    <a:srgbClr val="602234"/>
                  </a:solidFill>
                  <a:latin typeface="Britannic Bold" panose="020B0903060703020204" pitchFamily="34" charset="0"/>
                </a:rPr>
                <a:t>Social and Community Norms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0F18B8-A3DB-44BA-DD6F-8F2586585B3E}"/>
              </a:ext>
            </a:extLst>
          </p:cNvPr>
          <p:cNvGrpSpPr/>
          <p:nvPr/>
        </p:nvGrpSpPr>
        <p:grpSpPr>
          <a:xfrm>
            <a:off x="7187562" y="1700112"/>
            <a:ext cx="2490414" cy="2371823"/>
            <a:chOff x="6990023" y="1736990"/>
            <a:chExt cx="2490414" cy="2371823"/>
          </a:xfrm>
        </p:grpSpPr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931289ED-2358-CD54-6F56-39AD7D39B764}"/>
                </a:ext>
              </a:extLst>
            </p:cNvPr>
            <p:cNvSpPr/>
            <p:nvPr/>
          </p:nvSpPr>
          <p:spPr>
            <a:xfrm>
              <a:off x="6990023" y="1736990"/>
              <a:ext cx="2490414" cy="2371823"/>
            </a:xfrm>
            <a:prstGeom prst="pentagon">
              <a:avLst/>
            </a:prstGeom>
            <a:solidFill>
              <a:srgbClr val="F0ECE2"/>
            </a:solidFill>
            <a:ln>
              <a:solidFill>
                <a:srgbClr val="2F2F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8AECA8-9DF2-6995-1A89-A8EA73C62111}"/>
                </a:ext>
              </a:extLst>
            </p:cNvPr>
            <p:cNvSpPr txBox="1"/>
            <p:nvPr/>
          </p:nvSpPr>
          <p:spPr>
            <a:xfrm>
              <a:off x="7072427" y="2621009"/>
              <a:ext cx="2376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F0ECE2"/>
                    </a:solidFill>
                  </a:ln>
                  <a:solidFill>
                    <a:srgbClr val="602234"/>
                  </a:solidFill>
                  <a:latin typeface="Britannic Bold" panose="020B0903060703020204" pitchFamily="34" charset="0"/>
                </a:rPr>
                <a:t>Economic Status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5E2447-D62A-E777-70E2-AA3586D3F3BE}"/>
              </a:ext>
            </a:extLst>
          </p:cNvPr>
          <p:cNvGrpSpPr/>
          <p:nvPr/>
        </p:nvGrpSpPr>
        <p:grpSpPr>
          <a:xfrm>
            <a:off x="6283972" y="4406083"/>
            <a:ext cx="2490414" cy="2371823"/>
            <a:chOff x="6086433" y="4442961"/>
            <a:chExt cx="2490414" cy="2371823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02FACBD4-533F-B787-0D53-39EBB92FB704}"/>
                </a:ext>
              </a:extLst>
            </p:cNvPr>
            <p:cNvSpPr/>
            <p:nvPr/>
          </p:nvSpPr>
          <p:spPr>
            <a:xfrm>
              <a:off x="6086433" y="4442961"/>
              <a:ext cx="2490414" cy="2371823"/>
            </a:xfrm>
            <a:prstGeom prst="pentagon">
              <a:avLst/>
            </a:prstGeom>
            <a:solidFill>
              <a:srgbClr val="F0ECE2"/>
            </a:solidFill>
            <a:ln>
              <a:solidFill>
                <a:srgbClr val="2F2F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353D4F-2CEB-C133-54B8-F2EFA15006F8}"/>
                </a:ext>
              </a:extLst>
            </p:cNvPr>
            <p:cNvSpPr txBox="1"/>
            <p:nvPr/>
          </p:nvSpPr>
          <p:spPr>
            <a:xfrm>
              <a:off x="6143426" y="5238814"/>
              <a:ext cx="2376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F0ECE2"/>
                    </a:solidFill>
                  </a:ln>
                  <a:solidFill>
                    <a:srgbClr val="602234"/>
                  </a:solidFill>
                  <a:latin typeface="Britannic Bold" panose="020B0903060703020204" pitchFamily="34" charset="0"/>
                </a:rPr>
                <a:t>Physical Environment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57CC49-A2C5-0B85-E453-6020BA15AD11}"/>
              </a:ext>
            </a:extLst>
          </p:cNvPr>
          <p:cNvGrpSpPr/>
          <p:nvPr/>
        </p:nvGrpSpPr>
        <p:grpSpPr>
          <a:xfrm>
            <a:off x="3389119" y="4406084"/>
            <a:ext cx="2490414" cy="2371823"/>
            <a:chOff x="3191580" y="4442962"/>
            <a:chExt cx="2490414" cy="2371823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E556BF30-FDAA-390B-8643-95CD4CC9DA26}"/>
                </a:ext>
              </a:extLst>
            </p:cNvPr>
            <p:cNvSpPr/>
            <p:nvPr/>
          </p:nvSpPr>
          <p:spPr>
            <a:xfrm>
              <a:off x="3191580" y="4442962"/>
              <a:ext cx="2490414" cy="2371823"/>
            </a:xfrm>
            <a:prstGeom prst="pentagon">
              <a:avLst/>
            </a:prstGeom>
            <a:solidFill>
              <a:srgbClr val="F0ECE2"/>
            </a:solidFill>
            <a:ln>
              <a:solidFill>
                <a:srgbClr val="2F2F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D3FA9-58D2-1D21-2545-9D09C64245AA}"/>
                </a:ext>
              </a:extLst>
            </p:cNvPr>
            <p:cNvSpPr txBox="1"/>
            <p:nvPr/>
          </p:nvSpPr>
          <p:spPr>
            <a:xfrm>
              <a:off x="3387723" y="5128668"/>
              <a:ext cx="20981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n>
                    <a:solidFill>
                      <a:srgbClr val="F0ECE2"/>
                    </a:solidFill>
                  </a:ln>
                  <a:solidFill>
                    <a:srgbClr val="602234"/>
                  </a:solidFill>
                  <a:latin typeface="Britannic Bold" panose="020B0903060703020204" pitchFamily="34" charset="0"/>
                </a:rPr>
                <a:t>Education Access and Level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E45631-B7B6-7B64-4186-B915A4F83BEF}"/>
              </a:ext>
            </a:extLst>
          </p:cNvPr>
          <p:cNvGrpSpPr/>
          <p:nvPr/>
        </p:nvGrpSpPr>
        <p:grpSpPr>
          <a:xfrm>
            <a:off x="2514025" y="1700111"/>
            <a:ext cx="2490414" cy="2371823"/>
            <a:chOff x="2316486" y="1736989"/>
            <a:chExt cx="2490414" cy="2371823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B45C8061-BFEA-2167-1644-522269091FBC}"/>
                </a:ext>
              </a:extLst>
            </p:cNvPr>
            <p:cNvSpPr/>
            <p:nvPr/>
          </p:nvSpPr>
          <p:spPr>
            <a:xfrm>
              <a:off x="2316486" y="1736989"/>
              <a:ext cx="2490414" cy="2371823"/>
            </a:xfrm>
            <a:prstGeom prst="pentagon">
              <a:avLst/>
            </a:prstGeom>
            <a:solidFill>
              <a:srgbClr val="F0ECE2"/>
            </a:solidFill>
            <a:ln>
              <a:solidFill>
                <a:srgbClr val="2F2F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876683-CE49-398A-8DE6-01C4CF44A849}"/>
                </a:ext>
              </a:extLst>
            </p:cNvPr>
            <p:cNvSpPr txBox="1"/>
            <p:nvPr/>
          </p:nvSpPr>
          <p:spPr>
            <a:xfrm>
              <a:off x="2473217" y="2442177"/>
              <a:ext cx="2151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rgbClr val="F0ECE2"/>
                    </a:solidFill>
                  </a:ln>
                  <a:solidFill>
                    <a:srgbClr val="602234"/>
                  </a:solidFill>
                  <a:latin typeface="Britannic Bold" panose="020B0903060703020204" pitchFamily="34" charset="0"/>
                </a:rPr>
                <a:t>Health Care Access and Quality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97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D37D-C67A-1FC1-58E1-EDF7D859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0" y="1709738"/>
            <a:ext cx="10306050" cy="2852737"/>
          </a:xfrm>
        </p:spPr>
        <p:txBody>
          <a:bodyPr>
            <a:normAutofit/>
          </a:bodyPr>
          <a:lstStyle/>
          <a:p>
            <a:r>
              <a:rPr lang="en-US" sz="9600" b="1" i="1" dirty="0">
                <a:latin typeface="Britannic Bold" panose="020B0903060703020204" pitchFamily="34" charset="0"/>
              </a:rPr>
              <a:t>a short theory of accident severity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ECE9A-5A23-77E3-85EB-6F4DF77E3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255250" cy="1500187"/>
          </a:xfrm>
        </p:spPr>
        <p:txBody>
          <a:bodyPr/>
          <a:lstStyle/>
          <a:p>
            <a:pPr algn="r"/>
            <a:r>
              <a:rPr lang="en-US" dirty="0">
                <a:latin typeface="Britannic Bold" panose="020B0903060703020204" pitchFamily="34" charset="0"/>
              </a:rPr>
              <a:t>(in which we oversimplify greatly, but with purpose!)</a:t>
            </a:r>
          </a:p>
        </p:txBody>
      </p:sp>
    </p:spTree>
    <p:extLst>
      <p:ext uri="{BB962C8B-B14F-4D97-AF65-F5344CB8AC3E}">
        <p14:creationId xmlns:p14="http://schemas.microsoft.com/office/powerpoint/2010/main" val="263944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4A51D845-4A85-B706-5F36-BA70E194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1657" y="2083480"/>
            <a:ext cx="3096074" cy="3096074"/>
          </a:xfrm>
          <a:prstGeom prst="rect">
            <a:avLst/>
          </a:prstGeom>
        </p:spPr>
      </p:pic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8E6B91B5-F931-DCA5-7C91-2ED8F6E6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70115" y="2083480"/>
            <a:ext cx="3096074" cy="3096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12C7B4-8000-2E5D-563D-EFA9C2CE86ED}"/>
              </a:ext>
            </a:extLst>
          </p:cNvPr>
          <p:cNvSpPr txBox="1"/>
          <p:nvPr/>
        </p:nvSpPr>
        <p:spPr>
          <a:xfrm>
            <a:off x="3316514" y="513820"/>
            <a:ext cx="5558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Slow</a:t>
            </a:r>
          </a:p>
          <a:p>
            <a:pPr algn="ctr"/>
            <a:r>
              <a:rPr lang="en-US" sz="4800" dirty="0">
                <a:solidFill>
                  <a:srgbClr val="602234"/>
                </a:solidFill>
                <a:highlight>
                  <a:srgbClr val="F0ECE2"/>
                </a:highlight>
                <a:latin typeface="Britannic Bold" panose="020B0903060703020204" pitchFamily="34" charset="0"/>
              </a:rPr>
              <a:t>Car vs Car Accident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B959671-1C5A-BEDF-7AD4-A92797FCA4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865063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8650631 w 12192000"/>
              <a:gd name="connsiteY3" fmla="*/ 6858000 h 6858000"/>
              <a:gd name="connsiteX4" fmla="*/ 9184883 w 12192000"/>
              <a:gd name="connsiteY4" fmla="*/ 5228783 h 6858000"/>
              <a:gd name="connsiteX5" fmla="*/ 10139820 w 12192000"/>
              <a:gd name="connsiteY5" fmla="*/ 4541328 h 6858000"/>
              <a:gd name="connsiteX6" fmla="*/ 9775066 w 12192000"/>
              <a:gd name="connsiteY6" fmla="*/ 3429002 h 6858000"/>
              <a:gd name="connsiteX7" fmla="*/ 10139821 w 12192000"/>
              <a:gd name="connsiteY7" fmla="*/ 2316672 h 6858000"/>
              <a:gd name="connsiteX8" fmla="*/ 9184882 w 12192000"/>
              <a:gd name="connsiteY8" fmla="*/ 1629215 h 6858000"/>
              <a:gd name="connsiteX9" fmla="*/ 0 w 12192000"/>
              <a:gd name="connsiteY9" fmla="*/ 0 h 6858000"/>
              <a:gd name="connsiteX10" fmla="*/ 3569866 w 12192000"/>
              <a:gd name="connsiteY10" fmla="*/ 0 h 6858000"/>
              <a:gd name="connsiteX11" fmla="*/ 3035614 w 12192000"/>
              <a:gd name="connsiteY11" fmla="*/ 1629216 h 6858000"/>
              <a:gd name="connsiteX12" fmla="*/ 2080675 w 12192000"/>
              <a:gd name="connsiteY12" fmla="*/ 2316672 h 6858000"/>
              <a:gd name="connsiteX13" fmla="*/ 2445429 w 12192000"/>
              <a:gd name="connsiteY13" fmla="*/ 3429000 h 6858000"/>
              <a:gd name="connsiteX14" fmla="*/ 2080675 w 12192000"/>
              <a:gd name="connsiteY14" fmla="*/ 4541328 h 6858000"/>
              <a:gd name="connsiteX15" fmla="*/ 3035614 w 12192000"/>
              <a:gd name="connsiteY15" fmla="*/ 5228785 h 6858000"/>
              <a:gd name="connsiteX16" fmla="*/ 3569866 w 12192000"/>
              <a:gd name="connsiteY16" fmla="*/ 6858000 h 6858000"/>
              <a:gd name="connsiteX17" fmla="*/ 0 w 1219200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865063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8650631" y="6858000"/>
                </a:lnTo>
                <a:lnTo>
                  <a:pt x="9184883" y="5228783"/>
                </a:lnTo>
                <a:lnTo>
                  <a:pt x="10139820" y="4541328"/>
                </a:lnTo>
                <a:lnTo>
                  <a:pt x="9775066" y="3429002"/>
                </a:lnTo>
                <a:lnTo>
                  <a:pt x="10139821" y="2316672"/>
                </a:lnTo>
                <a:lnTo>
                  <a:pt x="9184882" y="1629215"/>
                </a:lnTo>
                <a:close/>
                <a:moveTo>
                  <a:pt x="0" y="0"/>
                </a:moveTo>
                <a:lnTo>
                  <a:pt x="3569866" y="0"/>
                </a:lnTo>
                <a:lnTo>
                  <a:pt x="3035614" y="1629216"/>
                </a:lnTo>
                <a:lnTo>
                  <a:pt x="2080675" y="2316672"/>
                </a:lnTo>
                <a:lnTo>
                  <a:pt x="2445429" y="3429000"/>
                </a:lnTo>
                <a:lnTo>
                  <a:pt x="2080675" y="4541328"/>
                </a:lnTo>
                <a:lnTo>
                  <a:pt x="3035614" y="5228785"/>
                </a:lnTo>
                <a:lnTo>
                  <a:pt x="356986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995A1">
              <a:alpha val="52000"/>
            </a:srgbClr>
          </a:solidFill>
          <a:ln w="76200">
            <a:solidFill>
              <a:srgbClr val="602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0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206</Words>
  <Application>Microsoft Office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Britannic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think about health?</vt:lpstr>
      <vt:lpstr>PowerPoint Presentation</vt:lpstr>
      <vt:lpstr>a short theory of accident severity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Wimer</dc:creator>
  <cp:lastModifiedBy>Ashley Wimer</cp:lastModifiedBy>
  <cp:revision>7</cp:revision>
  <dcterms:created xsi:type="dcterms:W3CDTF">2024-05-07T16:35:12Z</dcterms:created>
  <dcterms:modified xsi:type="dcterms:W3CDTF">2024-05-11T00:45:32Z</dcterms:modified>
</cp:coreProperties>
</file>